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64" r:id="rId9"/>
    <p:sldId id="288" r:id="rId10"/>
    <p:sldId id="266" r:id="rId11"/>
    <p:sldId id="268" r:id="rId12"/>
    <p:sldId id="269" r:id="rId13"/>
    <p:sldId id="270" r:id="rId14"/>
    <p:sldId id="273" r:id="rId15"/>
    <p:sldId id="274" r:id="rId16"/>
    <p:sldId id="275" r:id="rId17"/>
    <p:sldId id="277" r:id="rId18"/>
    <p:sldId id="279" r:id="rId19"/>
    <p:sldId id="281" r:id="rId20"/>
    <p:sldId id="282" r:id="rId21"/>
    <p:sldId id="285" r:id="rId22"/>
    <p:sldId id="286" r:id="rId23"/>
    <p:sldId id="287" r:id="rId2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overOverlay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4176A13-C93B-40D5-9021-900F2A68C089}" type="datetimeFigureOut">
              <a:rPr lang="en-US" smtClean="0"/>
              <a:t>01-Apr-20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9AF529D-F032-4B42-B9AD-FF6E352054A3}" type="slidenum">
              <a:rPr lang="en-US" smtClean="0"/>
              <a:t>‹#›</a:t>
            </a:fld>
            <a:endParaRPr lang="en-US" dirty="0"/>
          </a:p>
        </p:txBody>
      </p:sp>
      <p:grpSp>
        <p:nvGrpSpPr>
          <p:cNvPr id="8" name="Group 7"/>
          <p:cNvGrpSpPr/>
          <p:nvPr/>
        </p:nvGrpSpPr>
        <p:grpSpPr>
          <a:xfrm>
            <a:off x="1194101" y="2887530"/>
            <a:ext cx="6779110" cy="923330"/>
            <a:chOff x="1172584" y="1381459"/>
            <a:chExt cx="6779110" cy="923330"/>
          </a:xfrm>
          <a:effectLst>
            <a:outerShdw blurRad="38100" dist="12700" dir="16200000" rotWithShape="0">
              <a:prstClr val="black">
                <a:alpha val="30000"/>
              </a:prstClr>
            </a:outerShdw>
          </a:effectLst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ln w="3175">
                    <a:solidFill>
                      <a:schemeClr val="tx2">
                        <a:alpha val="60000"/>
                      </a:schemeClr>
                    </a:solidFill>
                  </a:ln>
                  <a:solidFill>
                    <a:schemeClr val="tx2">
                      <a:lumMod val="90000"/>
                    </a:schemeClr>
                  </a:solidFill>
                  <a:effectLst>
                    <a:outerShdw blurRad="34925" dist="12700" dir="14400000" algn="ctr" rotWithShape="0">
                      <a:srgbClr val="000000">
                        <a:alpha val="21000"/>
                      </a:srgbClr>
                    </a:outerShdw>
                  </a:effectLst>
                  <a:latin typeface="Wingdings" pitchFamily="2" charset="2"/>
                </a:rPr>
                <a:t></a:t>
              </a:r>
              <a:endParaRPr lang="en-US" sz="5400" dirty="0">
                <a:ln w="3175">
                  <a:solidFill>
                    <a:schemeClr val="tx2">
                      <a:alpha val="60000"/>
                    </a:schemeClr>
                  </a:solidFill>
                </a:ln>
                <a:solidFill>
                  <a:schemeClr val="tx2">
                    <a:lumMod val="90000"/>
                  </a:schemeClr>
                </a:solidFill>
                <a:effectLst>
                  <a:outerShdw blurRad="34925" dist="12700" dir="14400000" algn="ctr" rotWithShape="0">
                    <a:srgbClr val="000000">
                      <a:alpha val="21000"/>
                    </a:srgbClr>
                  </a:outerShdw>
                </a:effectLst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293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3341" y="1387737"/>
            <a:ext cx="6777318" cy="1731982"/>
          </a:xfrm>
        </p:spPr>
        <p:txBody>
          <a:bodyPr anchor="b"/>
          <a:lstStyle>
            <a:lvl1pPr>
              <a:defRPr>
                <a:ln w="3175">
                  <a:solidFill>
                    <a:schemeClr val="tx1">
                      <a:alpha val="65000"/>
                    </a:schemeClr>
                  </a:solidFill>
                </a:ln>
                <a:solidFill>
                  <a:schemeClr val="tx1"/>
                </a:solidFill>
                <a:effectLst>
                  <a:outerShdw blurRad="25400" dist="12700" dir="14220000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76786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effectLst>
                  <a:outerShdw blurRad="34925" dist="12700" dir="14400000" rotWithShape="0">
                    <a:prstClr val="black">
                      <a:alpha val="21000"/>
                    </a:prst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176A13-C93B-40D5-9021-900F2A68C089}" type="datetimeFigureOut">
              <a:rPr lang="en-US" smtClean="0"/>
              <a:t>01-Apr-20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AF529D-F032-4B42-B9AD-FF6E352054A3}" type="slidenum">
              <a:rPr lang="en-US" smtClean="0"/>
              <a:t>‹#›</a:t>
            </a:fld>
            <a:endParaRPr lang="en-US" dirty="0"/>
          </a:p>
        </p:txBody>
      </p:sp>
      <p:grpSp>
        <p:nvGrpSpPr>
          <p:cNvPr id="11" name="Group 10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5" name="TextBox 14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6" name="Straight Connector 15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6560" y="559398"/>
            <a:ext cx="1678193" cy="556676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8488" y="849854"/>
            <a:ext cx="5507917" cy="502382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176A13-C93B-40D5-9021-900F2A68C089}" type="datetimeFigureOut">
              <a:rPr lang="en-US" smtClean="0"/>
              <a:t>01-Apr-20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AF529D-F032-4B42-B9AD-FF6E352054A3}" type="slidenum">
              <a:rPr lang="en-US" smtClean="0"/>
              <a:t>‹#›</a:t>
            </a:fld>
            <a:endParaRPr lang="en-US" dirty="0"/>
          </a:p>
        </p:txBody>
      </p:sp>
      <p:grpSp>
        <p:nvGrpSpPr>
          <p:cNvPr id="11" name="Group 10"/>
          <p:cNvGrpSpPr/>
          <p:nvPr/>
        </p:nvGrpSpPr>
        <p:grpSpPr>
          <a:xfrm rot="5400000">
            <a:off x="3909050" y="2880823"/>
            <a:ext cx="5480154" cy="923330"/>
            <a:chOff x="1815339" y="1381459"/>
            <a:chExt cx="5480154" cy="923330"/>
          </a:xfrm>
        </p:grpSpPr>
        <p:sp>
          <p:nvSpPr>
            <p:cNvPr id="12" name="TextBox 11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H="1" flipV="1">
              <a:off x="1815339" y="1924709"/>
              <a:ext cx="2468880" cy="2505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0800000">
              <a:off x="4826613" y="1927417"/>
              <a:ext cx="2468880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176A13-C93B-40D5-9021-900F2A68C089}" type="datetimeFigureOut">
              <a:rPr lang="en-US" smtClean="0"/>
              <a:t>01-Apr-20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AF529D-F032-4B42-B9AD-FF6E352054A3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3" name="TextBox 12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4" name="Straight Connector 13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overOverlay.png"/>
          <p:cNvPicPr>
            <a:picLocks noChangeAspect="1"/>
          </p:cNvPicPr>
          <p:nvPr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7" name="Group 7"/>
          <p:cNvGrpSpPr/>
          <p:nvPr/>
        </p:nvGrpSpPr>
        <p:grpSpPr>
          <a:xfrm>
            <a:off x="1172584" y="2887579"/>
            <a:ext cx="6779110" cy="923330"/>
            <a:chOff x="1172584" y="1381459"/>
            <a:chExt cx="6779110" cy="923330"/>
          </a:xfrm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7412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40" y="1204857"/>
            <a:ext cx="7754713" cy="1910716"/>
          </a:xfrm>
        </p:spPr>
        <p:txBody>
          <a:bodyPr anchor="b"/>
          <a:lstStyle>
            <a:lvl1pPr algn="ctr">
              <a:defRPr sz="5400" b="0" cap="none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8" y="3767316"/>
            <a:ext cx="7734747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176A13-C93B-40D5-9021-900F2A68C089}" type="datetimeFigureOut">
              <a:rPr lang="en-US" smtClean="0"/>
              <a:t>01-Apr-20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AF529D-F032-4B42-B9AD-FF6E352054A3}" type="slidenum">
              <a:rPr lang="en-US" smtClean="0"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176A13-C93B-40D5-9021-900F2A68C089}" type="datetimeFigureOut">
              <a:rPr lang="en-US" smtClean="0"/>
              <a:t>01-Apr-20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AF529D-F032-4B42-B9AD-FF6E352054A3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85800" y="2240280"/>
            <a:ext cx="3803904" cy="387705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4645151" y="2240280"/>
            <a:ext cx="3803904" cy="387705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1560" y="2240280"/>
            <a:ext cx="3442446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8488" y="2947595"/>
            <a:ext cx="3803904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2306" y="2240280"/>
            <a:ext cx="3447288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944368"/>
            <a:ext cx="3799728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176A13-C93B-40D5-9021-900F2A68C089}" type="datetimeFigureOut">
              <a:rPr lang="en-US" smtClean="0"/>
              <a:t>01-Apr-20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AF529D-F032-4B42-B9AD-FF6E352054A3}" type="slidenum">
              <a:rPr lang="en-US" smtClean="0"/>
              <a:t>‹#›</a:t>
            </a:fld>
            <a:endParaRPr lang="en-US" dirty="0"/>
          </a:p>
        </p:txBody>
      </p:sp>
      <p:grpSp>
        <p:nvGrpSpPr>
          <p:cNvPr id="14" name="Group 13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6" name="TextBox 15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7" name="Straight Connector 16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176A13-C93B-40D5-9021-900F2A68C089}" type="datetimeFigureOut">
              <a:rPr lang="en-US" smtClean="0"/>
              <a:t>01-Apr-20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AF529D-F032-4B42-B9AD-FF6E352054A3}" type="slidenum">
              <a:rPr lang="en-US" smtClean="0"/>
              <a:t>‹#›</a:t>
            </a:fld>
            <a:endParaRPr lang="en-US" dirty="0"/>
          </a:p>
        </p:txBody>
      </p:sp>
      <p:grpSp>
        <p:nvGrpSpPr>
          <p:cNvPr id="10" name="Group 9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176A13-C93B-40D5-9021-900F2A68C089}" type="datetimeFigureOut">
              <a:rPr lang="en-US" smtClean="0"/>
              <a:t>01-Apr-20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AF529D-F032-4B42-B9AD-FF6E352054A3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4579" y="1678195"/>
            <a:ext cx="3422483" cy="1886921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2001" y="559398"/>
            <a:ext cx="4116667" cy="5566765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4579" y="3603812"/>
            <a:ext cx="3411725" cy="2517289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176A13-C93B-40D5-9021-900F2A68C089}" type="datetimeFigureOut">
              <a:rPr lang="en-US" smtClean="0"/>
              <a:t>01-Apr-20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AF529D-F032-4B42-B9AD-FF6E352054A3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731" y="4668818"/>
            <a:ext cx="7767021" cy="644729"/>
          </a:xfrm>
        </p:spPr>
        <p:txBody>
          <a:bodyPr anchor="b"/>
          <a:lstStyle>
            <a:lvl1pPr algn="ctr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40000">
            <a:off x="2183792" y="666965"/>
            <a:ext cx="4772156" cy="3598016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24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8489" y="5324306"/>
            <a:ext cx="7756264" cy="804862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176A13-C93B-40D5-9021-900F2A68C089}" type="datetimeFigureOut">
              <a:rPr lang="en-US" smtClean="0"/>
              <a:t>01-Apr-20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AF529D-F032-4B42-B9AD-FF6E352054A3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83000">
                <a:schemeClr val="bg1">
                  <a:alpha val="11000"/>
                </a:schemeClr>
              </a:gs>
              <a:gs pos="100000">
                <a:schemeClr val="bg2">
                  <a:lumMod val="75000"/>
                  <a:alpha val="23000"/>
                </a:schemeClr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8490" y="570156"/>
            <a:ext cx="7756263" cy="1054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7" y="2248347"/>
            <a:ext cx="7745505" cy="38778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0378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04176A13-C93B-40D5-9021-900F2A68C089}" type="datetimeFigureOut">
              <a:rPr lang="en-US" smtClean="0"/>
              <a:t>01-Apr-20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6144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39264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79AF529D-F032-4B42-B9AD-FF6E352054A3}" type="slidenum">
              <a:rPr lang="en-US" smtClean="0"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5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6576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77724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"/>
        <a:defRPr sz="2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14300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50876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82880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14884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78892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457200"/>
            <a:ext cx="8305800" cy="59436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473356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9247" y="2248347"/>
            <a:ext cx="7745505" cy="4457253"/>
          </a:xfrm>
        </p:spPr>
        <p:txBody>
          <a:bodyPr>
            <a:normAutofit/>
          </a:bodyPr>
          <a:lstStyle/>
          <a:p>
            <a:endParaRPr lang="en-US" dirty="0" smtClean="0"/>
          </a:p>
          <a:p>
            <a:r>
              <a:rPr lang="en-US" dirty="0" smtClean="0"/>
              <a:t> 80% Cineol/Eucalyptol  </a:t>
            </a:r>
          </a:p>
          <a:p>
            <a:r>
              <a:rPr lang="en-US" dirty="0"/>
              <a:t> </a:t>
            </a:r>
            <a:r>
              <a:rPr lang="en-US" dirty="0" smtClean="0"/>
              <a:t>Pinene(alpha,beta)  </a:t>
            </a:r>
          </a:p>
          <a:p>
            <a:r>
              <a:rPr lang="en-US" dirty="0"/>
              <a:t> </a:t>
            </a:r>
            <a:r>
              <a:rPr lang="en-US" dirty="0" smtClean="0"/>
              <a:t>Camphene </a:t>
            </a:r>
          </a:p>
          <a:p>
            <a:r>
              <a:rPr lang="en-US" dirty="0"/>
              <a:t> </a:t>
            </a:r>
            <a:r>
              <a:rPr lang="en-US" dirty="0" smtClean="0"/>
              <a:t>Phellandrene  </a:t>
            </a:r>
          </a:p>
          <a:p>
            <a:r>
              <a:rPr lang="en-US" dirty="0"/>
              <a:t> </a:t>
            </a:r>
            <a:r>
              <a:rPr lang="en-US" dirty="0" smtClean="0"/>
              <a:t>Citronellal </a:t>
            </a:r>
          </a:p>
          <a:p>
            <a:r>
              <a:rPr lang="en-US" dirty="0"/>
              <a:t> </a:t>
            </a:r>
            <a:r>
              <a:rPr lang="en-US" dirty="0" smtClean="0"/>
              <a:t>Geranyl acetate</a:t>
            </a:r>
          </a:p>
          <a:p>
            <a:r>
              <a:rPr lang="en-US" dirty="0" smtClean="0"/>
              <a:t> Limonene </a:t>
            </a:r>
          </a:p>
          <a:p>
            <a:r>
              <a:rPr lang="en-US" dirty="0"/>
              <a:t> </a:t>
            </a:r>
            <a:r>
              <a:rPr lang="en-US" dirty="0" smtClean="0"/>
              <a:t>Terpinene </a:t>
            </a:r>
          </a:p>
          <a:p>
            <a:r>
              <a:rPr lang="en-US" dirty="0"/>
              <a:t> </a:t>
            </a:r>
            <a:r>
              <a:rPr lang="en-US" dirty="0" smtClean="0"/>
              <a:t>Globulol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Chemical constituents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38800" y="2819400"/>
            <a:ext cx="2143125" cy="2362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9701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9200" y="2514600"/>
            <a:ext cx="6781800" cy="35814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Formula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3012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99247" y="2248347"/>
            <a:ext cx="7745505" cy="4533453"/>
          </a:xfrm>
        </p:spPr>
        <p:txBody>
          <a:bodyPr/>
          <a:lstStyle/>
          <a:p>
            <a:r>
              <a:rPr lang="en-US" dirty="0" smtClean="0"/>
              <a:t> Cure respiratory issues particularly removing catarrh from respiratory tracts.  </a:t>
            </a:r>
          </a:p>
          <a:p>
            <a:r>
              <a:rPr lang="en-US" dirty="0"/>
              <a:t> </a:t>
            </a:r>
            <a:r>
              <a:rPr lang="en-US" dirty="0" smtClean="0"/>
              <a:t>Anti-bacterial </a:t>
            </a:r>
          </a:p>
          <a:p>
            <a:r>
              <a:rPr lang="en-US" dirty="0"/>
              <a:t> </a:t>
            </a:r>
            <a:r>
              <a:rPr lang="en-US" dirty="0" smtClean="0"/>
              <a:t>Anti-fungal </a:t>
            </a:r>
          </a:p>
          <a:p>
            <a:r>
              <a:rPr lang="en-US" dirty="0"/>
              <a:t> </a:t>
            </a:r>
            <a:r>
              <a:rPr lang="en-US" dirty="0" smtClean="0"/>
              <a:t>Boost up the immunity or immune system </a:t>
            </a:r>
          </a:p>
          <a:p>
            <a:r>
              <a:rPr lang="en-US" dirty="0"/>
              <a:t> </a:t>
            </a:r>
            <a:r>
              <a:rPr lang="en-US" dirty="0" smtClean="0"/>
              <a:t>Anti-diabetic </a:t>
            </a:r>
          </a:p>
          <a:p>
            <a:r>
              <a:rPr lang="en-US" dirty="0"/>
              <a:t> </a:t>
            </a:r>
            <a:r>
              <a:rPr lang="en-US" dirty="0" smtClean="0"/>
              <a:t>Heals infected skin(sores,boils,burns) </a:t>
            </a:r>
          </a:p>
          <a:p>
            <a:r>
              <a:rPr lang="en-US" dirty="0"/>
              <a:t> </a:t>
            </a:r>
            <a:r>
              <a:rPr lang="en-US" dirty="0" smtClean="0"/>
              <a:t>Bronchitis,pneumonia,flu,chest congestion,sore throat </a:t>
            </a:r>
          </a:p>
          <a:p>
            <a:r>
              <a:rPr lang="en-US" dirty="0"/>
              <a:t> </a:t>
            </a:r>
            <a:r>
              <a:rPr lang="en-US" dirty="0" smtClean="0"/>
              <a:t>Pain of rheumatism,stifness and neuralgia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Traditional uses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3965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99247" y="2248347"/>
            <a:ext cx="7745505" cy="4457253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 </a:t>
            </a:r>
            <a:r>
              <a:rPr lang="en-US" sz="3000" i="1" u="sng" dirty="0" smtClean="0"/>
              <a:t>Anti bacterial and anti septic effects</a:t>
            </a:r>
            <a:r>
              <a:rPr lang="en-US" u="sng" dirty="0" smtClean="0"/>
              <a:t>:  </a:t>
            </a:r>
            <a:endParaRPr lang="en-US" u="sng" dirty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Eucalyptus </a:t>
            </a:r>
            <a:r>
              <a:rPr lang="en-US" dirty="0"/>
              <a:t>plant was used traditionally as antiseptic and </a:t>
            </a:r>
            <a:r>
              <a:rPr lang="en-US" dirty="0" smtClean="0"/>
              <a:t>     for </a:t>
            </a:r>
            <a:r>
              <a:rPr lang="en-US" dirty="0"/>
              <a:t>the treatment of respiratory tract infections [23]: </a:t>
            </a:r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The herb </a:t>
            </a:r>
            <a:r>
              <a:rPr lang="en-US" dirty="0"/>
              <a:t>is, in fact, very helpful for colds, flu, sore throats and chest infections including bronchitis and pneumonia [15</a:t>
            </a:r>
            <a:r>
              <a:rPr lang="en-US" dirty="0" smtClean="0"/>
              <a:t>].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Several </a:t>
            </a:r>
            <a:r>
              <a:rPr lang="en-US" dirty="0"/>
              <a:t>studies showed a moderate antimicrobial activity of EO from E. globulus both on Gram-negative (</a:t>
            </a:r>
            <a:r>
              <a:rPr lang="en-US" dirty="0" smtClean="0"/>
              <a:t>Salmonella enteritidis</a:t>
            </a:r>
            <a:r>
              <a:rPr lang="en-US" dirty="0"/>
              <a:t>,  Escherichia  coli  and  Pseudomonas  aeruginosa)  and  Gram-positive  bacteria  (Staphylococcus  aureus,Enterococcus faecium, Listeria monocytogenes 4b and Listeria monocytogenes EGD-e) and a bacteriostatic </a:t>
            </a:r>
            <a:r>
              <a:rPr lang="en-US" dirty="0" smtClean="0"/>
              <a:t>activity against </a:t>
            </a:r>
            <a:r>
              <a:rPr lang="en-US" dirty="0"/>
              <a:t>all strains tested (with the exception of Pseudomonas aeruginosa) [24]. 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04800" y="762000"/>
            <a:ext cx="8305800" cy="533400"/>
          </a:xfrm>
        </p:spPr>
        <p:txBody>
          <a:bodyPr/>
          <a:lstStyle/>
          <a:p>
            <a:r>
              <a:rPr lang="en-US" dirty="0" smtClean="0"/>
              <a:t>Development and research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8163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99247" y="2248347"/>
            <a:ext cx="7745505" cy="4152453"/>
          </a:xfrm>
        </p:spPr>
        <p:txBody>
          <a:bodyPr>
            <a:normAutofit lnSpcReduction="10000"/>
          </a:bodyPr>
          <a:lstStyle/>
          <a:p>
            <a:pPr lvl="0">
              <a:buClr>
                <a:srgbClr val="873624"/>
              </a:buClr>
            </a:pPr>
            <a:r>
              <a:rPr lang="en-US" sz="2000" dirty="0">
                <a:solidFill>
                  <a:prstClr val="black">
                    <a:lumMod val="85000"/>
                    <a:lumOff val="15000"/>
                  </a:prstClr>
                </a:solidFill>
              </a:rPr>
              <a:t>It is possible to distinguish among two categories of antioxidants, the natural and the synthetic. </a:t>
            </a:r>
          </a:p>
          <a:p>
            <a:pPr lvl="0">
              <a:buClr>
                <a:srgbClr val="873624"/>
              </a:buClr>
            </a:pPr>
            <a:r>
              <a:rPr lang="en-US" sz="2000" dirty="0">
                <a:solidFill>
                  <a:prstClr val="black">
                    <a:lumMod val="85000"/>
                    <a:lumOff val="15000"/>
                  </a:prstClr>
                </a:solidFill>
              </a:rPr>
              <a:t>Recently, due to the adverse effects demonstrated by synthetic antioxidants, the interest in finding naturally antioxidant molecules in foods has increased considerably [30]. </a:t>
            </a:r>
          </a:p>
          <a:p>
            <a:pPr lvl="0">
              <a:buClr>
                <a:srgbClr val="873624"/>
              </a:buClr>
            </a:pPr>
            <a:r>
              <a:rPr lang="en-US" sz="2000" dirty="0">
                <a:solidFill>
                  <a:prstClr val="black">
                    <a:lumMod val="85000"/>
                    <a:lumOff val="15000"/>
                  </a:prstClr>
                </a:solidFill>
              </a:rPr>
              <a:t>A study by Akolade and colleagues was conducted with an aim to determine the antioxidant effects of EO from E. globulus grown in Nigeria [18]. </a:t>
            </a:r>
            <a:endParaRPr lang="en-US" sz="2000" dirty="0" smtClean="0">
              <a:solidFill>
                <a:prstClr val="black">
                  <a:lumMod val="85000"/>
                  <a:lumOff val="15000"/>
                </a:prstClr>
              </a:solidFill>
            </a:endParaRPr>
          </a:p>
          <a:p>
            <a:pPr lvl="0">
              <a:buClr>
                <a:srgbClr val="873624"/>
              </a:buClr>
            </a:pPr>
            <a:r>
              <a:rPr lang="en-US" sz="2000" dirty="0" smtClean="0">
                <a:solidFill>
                  <a:prstClr val="black">
                    <a:lumMod val="85000"/>
                    <a:lumOff val="15000"/>
                  </a:prstClr>
                </a:solidFill>
              </a:rPr>
              <a:t>The </a:t>
            </a:r>
            <a:r>
              <a:rPr lang="en-US" sz="2000" dirty="0">
                <a:solidFill>
                  <a:prstClr val="black">
                    <a:lumMod val="85000"/>
                    <a:lumOff val="15000"/>
                  </a:prstClr>
                </a:solidFill>
              </a:rPr>
              <a:t>antioxidant activity was evaluated by the ability of EO to scavenge2,2-diphenyl-1-picrylhydrazyl (DPPH) radical in methanol (DPPH assay) and the results showed that, although its activity  resulted  lower  when  compared  with  ascorbic  acid,  the  EO  depending  on  concentration,  exerts  </a:t>
            </a:r>
            <a:r>
              <a:rPr lang="en-US" sz="2000" dirty="0" smtClean="0">
                <a:solidFill>
                  <a:prstClr val="black">
                    <a:lumMod val="85000"/>
                    <a:lumOff val="15000"/>
                  </a:prstClr>
                </a:solidFill>
              </a:rPr>
              <a:t>radical scavanging activity.</a:t>
            </a:r>
            <a:endParaRPr lang="en-US" sz="2000" dirty="0">
              <a:solidFill>
                <a:prstClr val="black">
                  <a:lumMod val="85000"/>
                  <a:lumOff val="15000"/>
                </a:prstClr>
              </a:solidFill>
            </a:endParaRP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Anti-Oxidant properties: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4198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99247" y="2133601"/>
            <a:ext cx="7745505" cy="4191000"/>
          </a:xfrm>
        </p:spPr>
        <p:txBody>
          <a:bodyPr>
            <a:noAutofit/>
          </a:bodyPr>
          <a:lstStyle/>
          <a:p>
            <a:r>
              <a:rPr lang="en-US" sz="2000" dirty="0"/>
              <a:t>The aromatic constituents of EO are used as analgesic, anti-inflammatory, and antipyretic remedies [14].  </a:t>
            </a:r>
            <a:endParaRPr lang="en-US" sz="2000" dirty="0" smtClean="0"/>
          </a:p>
          <a:p>
            <a:r>
              <a:rPr lang="en-US" sz="2000" dirty="0" smtClean="0"/>
              <a:t>Juergenset </a:t>
            </a:r>
            <a:r>
              <a:rPr lang="en-US" sz="2000" dirty="0"/>
              <a:t>al., examined the role of eucalyptol as inhibitor of the production and synthesis of tumor necrosis factor-α (TNF-α),interleukin-1β (IL-1β), leukotriene B4, and thromboxane B2 in human blood monocytes, suggesting that eucalyptol is </a:t>
            </a:r>
            <a:r>
              <a:rPr lang="en-US" sz="2000" dirty="0" smtClean="0"/>
              <a:t>a strong </a:t>
            </a:r>
            <a:r>
              <a:rPr lang="en-US" sz="2000" dirty="0"/>
              <a:t>inhibitor of cytokines that might be suitable for long term treatment of airway inflammation in bronchial </a:t>
            </a:r>
            <a:r>
              <a:rPr lang="en-US" sz="2000" dirty="0" smtClean="0"/>
              <a:t>asthma and </a:t>
            </a:r>
            <a:r>
              <a:rPr lang="en-US" sz="2000" dirty="0"/>
              <a:t>other steroid-sensitive disorders [32</a:t>
            </a:r>
            <a:r>
              <a:rPr lang="en-US" sz="2000" dirty="0" smtClean="0"/>
              <a:t>].</a:t>
            </a:r>
          </a:p>
          <a:p>
            <a:r>
              <a:rPr lang="en-US" sz="2000" dirty="0" smtClean="0"/>
              <a:t> </a:t>
            </a:r>
            <a:r>
              <a:rPr lang="en-US" sz="2000" dirty="0"/>
              <a:t>Moreover, in a double-blind, placebo-controlled trial, the </a:t>
            </a:r>
            <a:r>
              <a:rPr lang="en-US" sz="2000" dirty="0" smtClean="0"/>
              <a:t>anti-inflammatory activity </a:t>
            </a:r>
            <a:r>
              <a:rPr lang="en-US" sz="2000" dirty="0"/>
              <a:t>of eucalyptol was evaluated in patients with severe asthma suggesting the efficacy of this molecule and a </a:t>
            </a:r>
            <a:r>
              <a:rPr lang="en-US" sz="2000" dirty="0" smtClean="0"/>
              <a:t>new rational </a:t>
            </a:r>
            <a:r>
              <a:rPr lang="en-US" sz="2000" dirty="0"/>
              <a:t>for its use as mucolytic agent in upper and lower airway diseases [33]. </a:t>
            </a:r>
            <a:endParaRPr lang="en-US" sz="2000" dirty="0" smtClean="0"/>
          </a:p>
          <a:p>
            <a:endParaRPr lang="en-US" sz="20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Anti-inflammatory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671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1" y="2057400"/>
            <a:ext cx="8534400" cy="4648200"/>
          </a:xfrm>
        </p:spPr>
        <p:txBody>
          <a:bodyPr>
            <a:noAutofit/>
          </a:bodyPr>
          <a:lstStyle/>
          <a:p>
            <a:pPr marL="0" indent="0">
              <a:buNone/>
            </a:pPr>
            <a:endParaRPr lang="en-US" sz="2000" dirty="0"/>
          </a:p>
          <a:p>
            <a:pPr>
              <a:buFont typeface="Wingdings" pitchFamily="2" charset="2"/>
              <a:buChar char="Ø"/>
            </a:pPr>
            <a:r>
              <a:rPr lang="en-US" sz="2000" dirty="0" smtClean="0"/>
              <a:t> Extracts </a:t>
            </a:r>
            <a:r>
              <a:rPr lang="en-US" sz="2000" dirty="0"/>
              <a:t>and components isolated from some Eucalyptus species showed cytotoxic activities. </a:t>
            </a:r>
            <a:endParaRPr lang="en-US" sz="2000" dirty="0" smtClean="0"/>
          </a:p>
          <a:p>
            <a:r>
              <a:rPr lang="en-US" sz="2000" dirty="0" smtClean="0"/>
              <a:t>In </a:t>
            </a:r>
            <a:r>
              <a:rPr lang="en-US" sz="2000" dirty="0"/>
              <a:t>the two </a:t>
            </a:r>
            <a:r>
              <a:rPr lang="en-US" sz="2000" dirty="0" smtClean="0"/>
              <a:t>studies presented </a:t>
            </a:r>
            <a:r>
              <a:rPr lang="en-US" sz="2000" dirty="0"/>
              <a:t>in this section, the cytotoxicity of the compounds derived from Eucalyptus was evaluated measuring </a:t>
            </a:r>
            <a:r>
              <a:rPr lang="en-US" sz="2000" dirty="0" smtClean="0"/>
              <a:t>the concentration </a:t>
            </a:r>
            <a:r>
              <a:rPr lang="en-US" sz="2000" dirty="0"/>
              <a:t>of sample that inhibited 50% of cell growth (IC50). </a:t>
            </a:r>
            <a:endParaRPr lang="en-US" sz="2000" dirty="0" smtClean="0"/>
          </a:p>
          <a:p>
            <a:r>
              <a:rPr lang="en-US" sz="2000" dirty="0" smtClean="0"/>
              <a:t>The </a:t>
            </a:r>
            <a:r>
              <a:rPr lang="en-US" sz="2000" dirty="0"/>
              <a:t>first research was conducted on Cladocalol, aformylated triterpene isolated from E. cladocalyx leaves, which showed cytotoxic effect on the myeloid leukemia cellline HL-60 [34]. </a:t>
            </a:r>
            <a:endParaRPr lang="en-US" sz="2000" dirty="0" smtClean="0"/>
          </a:p>
          <a:p>
            <a:r>
              <a:rPr lang="en-US" sz="2000" dirty="0" smtClean="0"/>
              <a:t>The </a:t>
            </a:r>
            <a:r>
              <a:rPr lang="en-US" sz="2000" dirty="0"/>
              <a:t>second study was carried out in Brazil and investigated the cytotoxic activity of E. benthamii </a:t>
            </a:r>
            <a:r>
              <a:rPr lang="en-US" sz="2000" dirty="0" smtClean="0"/>
              <a:t>EO in </a:t>
            </a:r>
            <a:r>
              <a:rPr lang="en-US" sz="2000" dirty="0"/>
              <a:t>vitro. </a:t>
            </a:r>
            <a:endParaRPr lang="en-US" sz="2000" dirty="0" smtClean="0"/>
          </a:p>
          <a:p>
            <a:pPr marL="0" indent="0">
              <a:buNone/>
            </a:pPr>
            <a:endParaRPr lang="en-US" sz="20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Cytotoxic features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3699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99247" y="2133600"/>
            <a:ext cx="7745505" cy="4495799"/>
          </a:xfrm>
        </p:spPr>
        <p:txBody>
          <a:bodyPr>
            <a:normAutofit lnSpcReduction="10000"/>
          </a:bodyPr>
          <a:lstStyle/>
          <a:p>
            <a:pPr lvl="0">
              <a:buClr>
                <a:srgbClr val="873624"/>
              </a:buClr>
            </a:pPr>
            <a:r>
              <a:rPr lang="en-US" sz="2000" dirty="0">
                <a:solidFill>
                  <a:prstClr val="black">
                    <a:lumMod val="85000"/>
                    <a:lumOff val="15000"/>
                  </a:prstClr>
                </a:solidFill>
              </a:rPr>
              <a:t>For  what  concern  the  toxicity,  the information in scientific literature related to EO showed the toxic effect of this compound when ingested. </a:t>
            </a:r>
          </a:p>
          <a:p>
            <a:pPr lvl="0">
              <a:buClr>
                <a:srgbClr val="873624"/>
              </a:buClr>
            </a:pPr>
            <a:r>
              <a:rPr lang="en-US" sz="2000" dirty="0">
                <a:solidFill>
                  <a:prstClr val="black">
                    <a:lumMod val="85000"/>
                    <a:lumOff val="15000"/>
                  </a:prstClr>
                </a:solidFill>
              </a:rPr>
              <a:t>Several cases of ingestion, especially in children, were recorded (the most common effects were burning sensation in mouth and throat, abdominal pain and vomiting) [36]. </a:t>
            </a:r>
            <a:endParaRPr lang="en-US" sz="2000" dirty="0" smtClean="0">
              <a:solidFill>
                <a:prstClr val="black">
                  <a:lumMod val="85000"/>
                  <a:lumOff val="15000"/>
                </a:prstClr>
              </a:solidFill>
            </a:endParaRPr>
          </a:p>
          <a:p>
            <a:pPr lvl="0">
              <a:buClr>
                <a:srgbClr val="873624"/>
              </a:buClr>
            </a:pPr>
            <a:r>
              <a:rPr lang="en-US" sz="2000" dirty="0" smtClean="0">
                <a:solidFill>
                  <a:prstClr val="black">
                    <a:lumMod val="85000"/>
                    <a:lumOff val="15000"/>
                  </a:prstClr>
                </a:solidFill>
              </a:rPr>
              <a:t>A </a:t>
            </a:r>
            <a:r>
              <a:rPr lang="en-US" sz="2000" dirty="0">
                <a:solidFill>
                  <a:prstClr val="black">
                    <a:lumMod val="85000"/>
                    <a:lumOff val="15000"/>
                  </a:prstClr>
                </a:solidFill>
              </a:rPr>
              <a:t>case reported the story of a 3-years old boy who accidentally ingested EO</a:t>
            </a:r>
            <a:r>
              <a:rPr lang="en-US" sz="2000" dirty="0" smtClean="0">
                <a:solidFill>
                  <a:prstClr val="black">
                    <a:lumMod val="85000"/>
                    <a:lumOff val="15000"/>
                  </a:prstClr>
                </a:solidFill>
              </a:rPr>
              <a:t>, causing </a:t>
            </a:r>
            <a:r>
              <a:rPr lang="en-US" sz="2000" dirty="0">
                <a:solidFill>
                  <a:prstClr val="black">
                    <a:lumMod val="85000"/>
                    <a:lumOff val="15000"/>
                  </a:prstClr>
                </a:solidFill>
              </a:rPr>
              <a:t>a central nervous system depression within 30 minutes [36], </a:t>
            </a:r>
            <a:endParaRPr lang="en-US" sz="2000" dirty="0" smtClean="0">
              <a:solidFill>
                <a:prstClr val="black">
                  <a:lumMod val="85000"/>
                  <a:lumOff val="15000"/>
                </a:prstClr>
              </a:solidFill>
            </a:endParaRPr>
          </a:p>
          <a:p>
            <a:pPr lvl="0">
              <a:buClr>
                <a:srgbClr val="873624"/>
              </a:buClr>
            </a:pPr>
            <a:r>
              <a:rPr lang="en-US" sz="2000" dirty="0" smtClean="0">
                <a:solidFill>
                  <a:prstClr val="black">
                    <a:lumMod val="85000"/>
                    <a:lumOff val="15000"/>
                  </a:prstClr>
                </a:solidFill>
              </a:rPr>
              <a:t>while </a:t>
            </a:r>
            <a:r>
              <a:rPr lang="en-US" sz="2000" dirty="0">
                <a:solidFill>
                  <a:prstClr val="black">
                    <a:lumMod val="85000"/>
                    <a:lumOff val="15000"/>
                  </a:prstClr>
                </a:solidFill>
              </a:rPr>
              <a:t>Day et al. conducted a survey to </a:t>
            </a:r>
            <a:r>
              <a:rPr lang="en-US" sz="2000" dirty="0" smtClean="0">
                <a:solidFill>
                  <a:prstClr val="black">
                    <a:lumMod val="85000"/>
                    <a:lumOff val="15000"/>
                  </a:prstClr>
                </a:solidFill>
              </a:rPr>
              <a:t>investigate the </a:t>
            </a:r>
            <a:r>
              <a:rPr lang="en-US" sz="2000" dirty="0">
                <a:solidFill>
                  <a:prstClr val="black">
                    <a:lumMod val="85000"/>
                    <a:lumOff val="15000"/>
                  </a:prstClr>
                </a:solidFill>
              </a:rPr>
              <a:t>unintentional EO poisoning in children with the aim to develop a strategy for the prevention [37], and Webb and </a:t>
            </a:r>
            <a:r>
              <a:rPr lang="en-US" sz="2000" dirty="0" smtClean="0">
                <a:solidFill>
                  <a:prstClr val="black">
                    <a:lumMod val="85000"/>
                    <a:lumOff val="15000"/>
                  </a:prstClr>
                </a:solidFill>
              </a:rPr>
              <a:t>Pittre ported</a:t>
            </a:r>
            <a:r>
              <a:rPr lang="en-US" sz="2000" dirty="0">
                <a:solidFill>
                  <a:prstClr val="black">
                    <a:lumMod val="85000"/>
                    <a:lumOff val="15000"/>
                  </a:prstClr>
                </a:solidFill>
              </a:rPr>
              <a:t>, in 7 years of study, 41 cases of EO poisoning among children under 14 years [38</a:t>
            </a:r>
            <a:r>
              <a:rPr lang="en-US" sz="2000" dirty="0" smtClean="0">
                <a:solidFill>
                  <a:prstClr val="black">
                    <a:lumMod val="85000"/>
                    <a:lumOff val="15000"/>
                  </a:prstClr>
                </a:solidFill>
              </a:rPr>
              <a:t>].</a:t>
            </a:r>
          </a:p>
          <a:p>
            <a:pPr marL="0" lvl="0" indent="0">
              <a:buClr>
                <a:srgbClr val="873624"/>
              </a:buClr>
              <a:buNone/>
            </a:pPr>
            <a:endParaRPr lang="en-US" sz="2000" dirty="0" smtClean="0">
              <a:solidFill>
                <a:prstClr val="black">
                  <a:lumMod val="85000"/>
                  <a:lumOff val="15000"/>
                </a:prstClr>
              </a:solidFill>
            </a:endParaRPr>
          </a:p>
          <a:p>
            <a:pPr lvl="0">
              <a:buClr>
                <a:srgbClr val="873624"/>
              </a:buClr>
            </a:pPr>
            <a:endParaRPr lang="en-US" sz="2000" dirty="0">
              <a:solidFill>
                <a:prstClr val="black">
                  <a:lumMod val="85000"/>
                  <a:lumOff val="15000"/>
                </a:prstClr>
              </a:solidFill>
            </a:endParaRPr>
          </a:p>
          <a:p>
            <a:endParaRPr lang="en-US" sz="20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Toxicity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9623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 The ulcer-healing promoting effect of the methanol extracts of Eucalyptus camaldulensis leaves  was investigated in acetic acid induced-ulcer in rat.  The results showed that  methanol extracts of Eucalyptus camaldulensis leaves reduced  the size of the ulcer from day 5  in animals treated with 500mg/kg body weight of reconstituted extracts at 24 hours interval. At the end of the experiment (day 14) most of the ulcers has reduced by half the original </a:t>
            </a:r>
            <a:r>
              <a:rPr lang="en-US" dirty="0" smtClean="0"/>
              <a:t>size. 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Gastrointestinal effect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6690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 The anti-hyperglycemic activity of the ethanolic extract of Eucalyptus camaldulensis leaves was studied on oral glucose tolerance test on albino rats. The administration of the ethanolic extract at a dose of 500 mg/kg of body weight showed a highly significant reduction in blood glucose when compared with control (P&lt; 0.001)[160]. 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Anti diabetic activity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0391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"/>
            <a:ext cx="8674100" cy="6705600"/>
          </a:xfrm>
        </p:spPr>
        <p:txBody>
          <a:bodyPr/>
          <a:lstStyle/>
          <a:p>
            <a:endParaRPr lang="en-US" b="1" dirty="0" smtClean="0"/>
          </a:p>
          <a:p>
            <a:endParaRPr lang="en-US" b="1" dirty="0" smtClean="0"/>
          </a:p>
          <a:p>
            <a:endParaRPr lang="en-US" b="1" dirty="0"/>
          </a:p>
          <a:p>
            <a:endParaRPr lang="en-US" b="1" dirty="0" smtClean="0"/>
          </a:p>
          <a:p>
            <a:endParaRPr lang="en-US" b="1" dirty="0"/>
          </a:p>
          <a:p>
            <a:r>
              <a:rPr lang="en-US" b="1" dirty="0" smtClean="0"/>
              <a:t> </a:t>
            </a:r>
            <a:r>
              <a:rPr lang="en-US" sz="2800" b="1" i="1" u="sng" dirty="0" smtClean="0"/>
              <a:t>Topic </a:t>
            </a:r>
            <a:r>
              <a:rPr lang="en-US" i="1" dirty="0" smtClean="0"/>
              <a:t>:</a:t>
            </a:r>
          </a:p>
          <a:p>
            <a:pPr marL="0" indent="0">
              <a:buNone/>
            </a:pPr>
            <a:r>
              <a:rPr lang="en-US" dirty="0" smtClean="0"/>
              <a:t>               Eucalyptus                                              </a:t>
            </a:r>
          </a:p>
          <a:p>
            <a:pPr marL="0" indent="0">
              <a:buNone/>
            </a:pPr>
            <a:r>
              <a:rPr lang="en-US" dirty="0" smtClean="0"/>
              <a:t>                                         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96962"/>
          </a:xfrm>
        </p:spPr>
        <p:txBody>
          <a:bodyPr>
            <a:normAutofit/>
          </a:bodyPr>
          <a:lstStyle/>
          <a:p>
            <a:r>
              <a:rPr lang="en-U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880887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99247" y="2057401"/>
            <a:ext cx="7745505" cy="4068762"/>
          </a:xfrm>
        </p:spPr>
        <p:txBody>
          <a:bodyPr>
            <a:normAutofit fontScale="25000" lnSpcReduction="20000"/>
          </a:bodyPr>
          <a:lstStyle/>
          <a:p>
            <a:pPr>
              <a:buFont typeface="Wingdings" pitchFamily="2" charset="2"/>
              <a:buChar char="Ø"/>
            </a:pPr>
            <a:r>
              <a:rPr lang="en-US" sz="7200" dirty="0" smtClean="0"/>
              <a:t>  </a:t>
            </a:r>
            <a:r>
              <a:rPr lang="en-US" sz="7200" dirty="0" smtClean="0">
                <a:solidFill>
                  <a:srgbClr val="000000"/>
                </a:solidFill>
              </a:rPr>
              <a:t>1</a:t>
            </a:r>
            <a:r>
              <a:rPr lang="en-US" sz="7200" dirty="0">
                <a:solidFill>
                  <a:srgbClr val="000000"/>
                </a:solidFill>
              </a:rPr>
              <a:t>] Hermann R, von Richter O. Clinical evidence of herbal drugs as perpetrators of pharmacokinetic drug </a:t>
            </a:r>
            <a:r>
              <a:rPr lang="en-US" sz="7200" dirty="0" smtClean="0">
                <a:solidFill>
                  <a:srgbClr val="000000"/>
                </a:solidFill>
              </a:rPr>
              <a:t>    interactions</a:t>
            </a:r>
            <a:r>
              <a:rPr lang="en-US" sz="7200" dirty="0">
                <a:solidFill>
                  <a:srgbClr val="000000"/>
                </a:solidFill>
              </a:rPr>
              <a:t>. Planta Med 2012; 78(13):</a:t>
            </a:r>
          </a:p>
          <a:p>
            <a:r>
              <a:rPr lang="en-US" sz="7200" dirty="0">
                <a:solidFill>
                  <a:srgbClr val="000000"/>
                </a:solidFill>
              </a:rPr>
              <a:t>1458-77.</a:t>
            </a:r>
          </a:p>
          <a:p>
            <a:r>
              <a:rPr lang="en-US" sz="7200" dirty="0">
                <a:solidFill>
                  <a:srgbClr val="000000"/>
                </a:solidFill>
              </a:rPr>
              <a:t>[http://dx.doi.org/10.1055/s-0032-1315117] [PMID: 22855269]</a:t>
            </a:r>
          </a:p>
          <a:p>
            <a:r>
              <a:rPr lang="en-US" sz="7200" dirty="0">
                <a:solidFill>
                  <a:srgbClr val="000000"/>
                </a:solidFill>
              </a:rPr>
              <a:t>[2] Kamatou GP, Viljoen AM, Gono-Bwalya AB, et al. The in vitro pharmacological activities and a chemical investigation of three South</a:t>
            </a:r>
          </a:p>
          <a:p>
            <a:r>
              <a:rPr lang="en-US" sz="7200" dirty="0">
                <a:solidFill>
                  <a:srgbClr val="000000"/>
                </a:solidFill>
              </a:rPr>
              <a:t>African Salvia species. J Ethnopharmacol 2005; 102(3): 382-90.</a:t>
            </a:r>
          </a:p>
          <a:p>
            <a:r>
              <a:rPr lang="en-US" sz="7200" dirty="0">
                <a:solidFill>
                  <a:srgbClr val="000000"/>
                </a:solidFill>
              </a:rPr>
              <a:t>[http://dx.doi.org/10.1016/j.jep.2005.06.034] [PMID: 16099614]</a:t>
            </a:r>
          </a:p>
          <a:p>
            <a:r>
              <a:rPr lang="en-US" sz="7200" dirty="0">
                <a:solidFill>
                  <a:srgbClr val="000000"/>
                </a:solidFill>
              </a:rPr>
              <a:t>[3] Begossi A. Use of ecological methods in ethnobotany: Diversity Indices. Econ Bot 1996; 50(3): 280-9.</a:t>
            </a:r>
          </a:p>
          <a:p>
            <a:r>
              <a:rPr lang="en-US" sz="7200" dirty="0">
                <a:solidFill>
                  <a:srgbClr val="000000"/>
                </a:solidFill>
              </a:rPr>
              <a:t>[http://dx.doi.org/10.1007/BF02907333]</a:t>
            </a:r>
          </a:p>
          <a:p>
            <a:r>
              <a:rPr lang="en-US" sz="7200" dirty="0">
                <a:solidFill>
                  <a:srgbClr val="000000"/>
                </a:solidFill>
              </a:rPr>
              <a:t>[4] Lo Cantore P, Shanmugaiah V, Iacobellis NS. Antibacterial activity of essential oil components and their potential use in seed disinfection. J</a:t>
            </a:r>
          </a:p>
          <a:p>
            <a:r>
              <a:rPr lang="en-US" sz="7200" dirty="0">
                <a:solidFill>
                  <a:srgbClr val="000000"/>
                </a:solidFill>
              </a:rPr>
              <a:t>Agric Food Chem 2009; 57(20): 9454-61.</a:t>
            </a:r>
          </a:p>
          <a:p>
            <a:r>
              <a:rPr lang="en-US" sz="7200" dirty="0">
                <a:solidFill>
                  <a:srgbClr val="000000"/>
                </a:solidFill>
              </a:rPr>
              <a:t>[http://dx.doi.org/10.1021/jf902333g] [PMID: 19788240]</a:t>
            </a:r>
          </a:p>
          <a:p>
            <a:endParaRPr lang="en-US" sz="48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9377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99247" y="2248347"/>
            <a:ext cx="7745505" cy="4457253"/>
          </a:xfrm>
        </p:spPr>
        <p:txBody>
          <a:bodyPr>
            <a:normAutofit fontScale="25000" lnSpcReduction="20000"/>
          </a:bodyPr>
          <a:lstStyle/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 </a:t>
            </a:r>
            <a:r>
              <a:rPr lang="en-US" sz="6400" dirty="0"/>
              <a:t>[5] Dutra RC, Leite MN, Barbosa NR. Quantification of phenolic constituents and antioxidant activity of Pterodon emarginatus vogel seeds. Int J</a:t>
            </a:r>
          </a:p>
          <a:p>
            <a:r>
              <a:rPr lang="en-US" sz="6400" dirty="0"/>
              <a:t>Mol Sci 2008; 9(4): 606-14.</a:t>
            </a:r>
          </a:p>
          <a:p>
            <a:r>
              <a:rPr lang="en-US" sz="6400" dirty="0"/>
              <a:t>[http://dx.doi.org/10.3390/ijms9040606] [PMID: 19325773]</a:t>
            </a:r>
          </a:p>
          <a:p>
            <a:r>
              <a:rPr lang="en-US" sz="6400" dirty="0"/>
              <a:t>[6] Chao LK, Hua KF, Hsu HY, Cheng SS, Liu JY, Chang ST. Study on the antiinflammatory activity of essential oil from leaves of</a:t>
            </a:r>
          </a:p>
          <a:p>
            <a:r>
              <a:rPr lang="en-US" sz="6400" dirty="0"/>
              <a:t>Cinnamomum osmophloeum. J Agric Food Chem 2005; 53(18): 7274-8.</a:t>
            </a:r>
          </a:p>
          <a:p>
            <a:r>
              <a:rPr lang="en-US" sz="6400" dirty="0"/>
              <a:t>[http://dx.doi.org/10.1021/jf051151u] [PMID: 16131142]</a:t>
            </a:r>
          </a:p>
          <a:p>
            <a:r>
              <a:rPr lang="en-US" sz="6400" dirty="0"/>
              <a:t>[7] Elliot WR, Jones DL. Encyclopaedia of australian plants suitable for cultivation. Melbourne: Lothian Publishing 1984.</a:t>
            </a:r>
          </a:p>
          <a:p>
            <a:r>
              <a:rPr lang="en-US" sz="6400" dirty="0"/>
              <a:t>[8] Brooker MI, Kleinig DA. Field Guide to Eucalyptus. 3rd ed. Melbourne, Australia: Blooming Books 2006.</a:t>
            </a:r>
          </a:p>
          <a:p>
            <a:r>
              <a:rPr lang="en-US" sz="6400" dirty="0"/>
              <a:t>[9] Damjanović-Vratnica B, Đakov T, Šuković D, Damjanović J. Antimicrobial effect of essential oil isolated from Eucalyptus globulus Labill.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Continue….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2146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99247" y="2248347"/>
            <a:ext cx="7745505" cy="3390453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                        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     </a:t>
            </a:r>
            <a:r>
              <a:rPr lang="en-US" sz="6600" dirty="0" smtClean="0"/>
              <a:t>Any 	Question???</a:t>
            </a:r>
            <a:endParaRPr lang="en-US" sz="66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88490" y="570156"/>
            <a:ext cx="7756263" cy="572844"/>
          </a:xfrm>
        </p:spPr>
        <p:txBody>
          <a:bodyPr/>
          <a:lstStyle/>
          <a:p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8505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sz="6600" dirty="0" smtClean="0"/>
              <a:t>      Thank You…..</a:t>
            </a:r>
            <a:endParaRPr lang="en-US" sz="66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88490" y="570156"/>
            <a:ext cx="7756263" cy="801444"/>
          </a:xfrm>
        </p:spPr>
        <p:txBody>
          <a:bodyPr/>
          <a:lstStyle/>
          <a:p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7003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2286000"/>
            <a:ext cx="2514600" cy="2924570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Eucalyptus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9000" y="2362199"/>
            <a:ext cx="2457450" cy="2755902"/>
          </a:xfrm>
          <a:prstGeom prst="rect">
            <a:avLst/>
          </a:prstGeom>
        </p:spPr>
      </p:pic>
      <p:pic>
        <p:nvPicPr>
          <p:cNvPr id="1026" name="Picture 2" descr="C:\Users\Grace\Downloads\eucalptus\images (3)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0800" y="2362201"/>
            <a:ext cx="2466975" cy="2755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9274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 Habitat </a:t>
            </a:r>
          </a:p>
          <a:p>
            <a:r>
              <a:rPr lang="en-US" dirty="0" smtClean="0"/>
              <a:t> Synonyms </a:t>
            </a:r>
          </a:p>
          <a:p>
            <a:r>
              <a:rPr lang="en-US" dirty="0"/>
              <a:t> </a:t>
            </a:r>
            <a:r>
              <a:rPr lang="en-US" dirty="0" smtClean="0"/>
              <a:t>Cultivation </a:t>
            </a:r>
          </a:p>
          <a:p>
            <a:r>
              <a:rPr lang="en-US" dirty="0"/>
              <a:t> </a:t>
            </a:r>
            <a:r>
              <a:rPr lang="en-US" dirty="0" smtClean="0"/>
              <a:t>Chemical constituents </a:t>
            </a:r>
          </a:p>
          <a:p>
            <a:r>
              <a:rPr lang="en-US" dirty="0"/>
              <a:t> </a:t>
            </a:r>
            <a:r>
              <a:rPr lang="en-US" dirty="0" smtClean="0"/>
              <a:t>Formula </a:t>
            </a:r>
          </a:p>
          <a:p>
            <a:r>
              <a:rPr lang="en-US" dirty="0"/>
              <a:t> </a:t>
            </a:r>
            <a:r>
              <a:rPr lang="en-US" dirty="0" smtClean="0"/>
              <a:t>Traditional uses </a:t>
            </a:r>
          </a:p>
          <a:p>
            <a:r>
              <a:rPr lang="en-US" dirty="0"/>
              <a:t> </a:t>
            </a:r>
            <a:r>
              <a:rPr lang="en-US" dirty="0" smtClean="0"/>
              <a:t>Development and research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Contents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5392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9247" y="2248347"/>
            <a:ext cx="7745505" cy="4457253"/>
          </a:xfrm>
        </p:spPr>
        <p:txBody>
          <a:bodyPr>
            <a:normAutofit/>
          </a:bodyPr>
          <a:lstStyle/>
          <a:p>
            <a:r>
              <a:rPr lang="en-US" dirty="0" smtClean="0"/>
              <a:t> Eucalyptus trees like full sun and tolerate several types of soils from clay to sand and loam.  </a:t>
            </a:r>
          </a:p>
          <a:p>
            <a:r>
              <a:rPr lang="en-US" dirty="0"/>
              <a:t> </a:t>
            </a:r>
            <a:r>
              <a:rPr lang="en-US" dirty="0" smtClean="0"/>
              <a:t>The preferred pH of trees ranges from alkaline to acidic.  </a:t>
            </a:r>
          </a:p>
          <a:p>
            <a:r>
              <a:rPr lang="en-US" dirty="0"/>
              <a:t> </a:t>
            </a:r>
            <a:r>
              <a:rPr lang="en-US" dirty="0" smtClean="0"/>
              <a:t>Eucalyptus trees tolerate drought and recover vigorously from fires.  </a:t>
            </a:r>
          </a:p>
          <a:p>
            <a:r>
              <a:rPr lang="en-US" dirty="0"/>
              <a:t> </a:t>
            </a:r>
            <a:r>
              <a:rPr lang="en-US" dirty="0" smtClean="0"/>
              <a:t>Eucalyptus trees produce buds in response to extreme heat.  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(university of florida IFAS:Extension Eucalyptus               ficifolia:red flowering gum)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Habitat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6868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9247" y="2248347"/>
            <a:ext cx="7745505" cy="4457253"/>
          </a:xfrm>
        </p:spPr>
        <p:txBody>
          <a:bodyPr/>
          <a:lstStyle/>
          <a:p>
            <a:endParaRPr lang="en-US" dirty="0" smtClean="0"/>
          </a:p>
          <a:p>
            <a:r>
              <a:rPr lang="en-US" dirty="0" smtClean="0"/>
              <a:t> Eucalyptus bicolor  </a:t>
            </a:r>
          </a:p>
          <a:p>
            <a:r>
              <a:rPr lang="en-US" dirty="0"/>
              <a:t> </a:t>
            </a:r>
            <a:r>
              <a:rPr lang="en-US" dirty="0" smtClean="0"/>
              <a:t>Eucalyptus camaldulensis </a:t>
            </a:r>
          </a:p>
          <a:p>
            <a:r>
              <a:rPr lang="en-US" dirty="0"/>
              <a:t> </a:t>
            </a:r>
            <a:r>
              <a:rPr lang="en-US" dirty="0" smtClean="0"/>
              <a:t>Eucalyptus griffithsii </a:t>
            </a:r>
          </a:p>
          <a:p>
            <a:r>
              <a:rPr lang="en-US" dirty="0"/>
              <a:t> </a:t>
            </a:r>
            <a:r>
              <a:rPr lang="en-US" dirty="0" smtClean="0"/>
              <a:t>Eucalyptus rostrata 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</a:t>
            </a:r>
            <a:r>
              <a:rPr lang="en-US" b="1" i="1" u="sng" dirty="0" smtClean="0"/>
              <a:t>Common names</a:t>
            </a:r>
            <a:r>
              <a:rPr lang="en-US" u="sng" dirty="0" smtClean="0"/>
              <a:t>:</a:t>
            </a:r>
          </a:p>
          <a:p>
            <a:r>
              <a:rPr lang="en-US" dirty="0" smtClean="0"/>
              <a:t>Eucalyptus in </a:t>
            </a:r>
            <a:r>
              <a:rPr lang="en-US" dirty="0"/>
              <a:t>B</a:t>
            </a:r>
            <a:r>
              <a:rPr lang="en-US" dirty="0" smtClean="0"/>
              <a:t>engali and Hindi </a:t>
            </a:r>
          </a:p>
          <a:p>
            <a:r>
              <a:rPr lang="en-US" dirty="0"/>
              <a:t> </a:t>
            </a:r>
            <a:r>
              <a:rPr lang="en-US" dirty="0" smtClean="0"/>
              <a:t>Blue-gum eucalyptus in English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Synonyms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1278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9247" y="2248347"/>
            <a:ext cx="7745505" cy="4381053"/>
          </a:xfrm>
        </p:spPr>
        <p:txBody>
          <a:bodyPr/>
          <a:lstStyle/>
          <a:p>
            <a:endParaRPr lang="en-US" dirty="0" smtClean="0"/>
          </a:p>
          <a:p>
            <a:r>
              <a:rPr lang="en-US" dirty="0" smtClean="0"/>
              <a:t> Among all the species of Australian Eucalyptus the E. globulus was widely introduced overseas become largely cultivated in the Subtropical and Mediterranean regions.  </a:t>
            </a:r>
          </a:p>
          <a:p>
            <a:r>
              <a:rPr lang="en-US" dirty="0"/>
              <a:t> </a:t>
            </a:r>
            <a:r>
              <a:rPr lang="en-US" dirty="0" smtClean="0"/>
              <a:t>Species of eucalyptus are cultivated widely in the tropical and temperate world including the America Europe,Middle east,China</a:t>
            </a:r>
            <a:r>
              <a:rPr lang="en-US" dirty="0"/>
              <a:t> </a:t>
            </a:r>
            <a:r>
              <a:rPr lang="en-US" dirty="0" smtClean="0"/>
              <a:t>and Indian Subcontinent. </a:t>
            </a:r>
          </a:p>
          <a:p>
            <a:r>
              <a:rPr lang="en-US" dirty="0" smtClean="0"/>
              <a:t>Blue gum tree has crown and trunk,white bark. </a:t>
            </a:r>
          </a:p>
          <a:p>
            <a:r>
              <a:rPr lang="en-US" dirty="0" smtClean="0"/>
              <a:t> White flowers appear in spring and summer.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Cultivation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3192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9247" y="2248347"/>
            <a:ext cx="7987553" cy="4076253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 </a:t>
            </a:r>
          </a:p>
          <a:p>
            <a:endParaRPr lang="en-US" dirty="0"/>
          </a:p>
          <a:p>
            <a:r>
              <a:rPr lang="en-US" dirty="0" smtClean="0"/>
              <a:t>Kingdom :  Plantae  </a:t>
            </a:r>
          </a:p>
          <a:p>
            <a:r>
              <a:rPr lang="en-US" dirty="0"/>
              <a:t> </a:t>
            </a:r>
            <a:r>
              <a:rPr lang="en-US" dirty="0" smtClean="0"/>
              <a:t>Division   :  Tracheophyta  </a:t>
            </a:r>
          </a:p>
          <a:p>
            <a:r>
              <a:rPr lang="en-US" dirty="0"/>
              <a:t> </a:t>
            </a:r>
            <a:r>
              <a:rPr lang="en-US" dirty="0" smtClean="0"/>
              <a:t>Class         :  Magnoliopsida  </a:t>
            </a:r>
          </a:p>
          <a:p>
            <a:r>
              <a:rPr lang="en-US" dirty="0"/>
              <a:t> </a:t>
            </a:r>
            <a:r>
              <a:rPr lang="en-US" dirty="0" smtClean="0"/>
              <a:t>Order        :  Myrtales </a:t>
            </a:r>
          </a:p>
          <a:p>
            <a:r>
              <a:rPr lang="en-US" dirty="0"/>
              <a:t> </a:t>
            </a:r>
            <a:r>
              <a:rPr lang="en-US" dirty="0" smtClean="0"/>
              <a:t>Family      :   Myrtaceae  </a:t>
            </a:r>
          </a:p>
          <a:p>
            <a:r>
              <a:rPr lang="en-US" dirty="0"/>
              <a:t> </a:t>
            </a:r>
            <a:r>
              <a:rPr lang="en-US" dirty="0" smtClean="0"/>
              <a:t>Genus       :   Eucalyptus 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Classification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0409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Eucalyptus oil(chemical costituents)</a:t>
            </a:r>
            <a:endParaRPr lang="en-US" dirty="0"/>
          </a:p>
        </p:txBody>
      </p:sp>
      <p:graphicFrame>
        <p:nvGraphicFramePr>
          <p:cNvPr id="10" name="Content Placeholder 9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1157494"/>
              </p:ext>
            </p:extLst>
          </p:nvPr>
        </p:nvGraphicFramePr>
        <p:xfrm>
          <a:off x="685800" y="2667000"/>
          <a:ext cx="7746999" cy="3484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82333"/>
                <a:gridCol w="2582333"/>
                <a:gridCol w="2582333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Name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Attribute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Therapeutic</a:t>
                      </a:r>
                      <a:r>
                        <a:rPr lang="en-US" baseline="0" dirty="0" smtClean="0"/>
                        <a:t> effect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1’8 cineol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Strong,spicy</a:t>
                      </a:r>
                      <a:r>
                        <a:rPr lang="en-US" baseline="0" dirty="0" smtClean="0"/>
                        <a:t>,camphor like aroma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Bronchodilator,anti</a:t>
                      </a:r>
                      <a:r>
                        <a:rPr lang="en-US" baseline="0" dirty="0" smtClean="0"/>
                        <a:t> tussive,mucolytic,cough supressant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Limonene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Fragrance and flavour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Anti carcinogenic,chemopreventive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Para-cymene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Aroma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Relaxant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Alpha-pinene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Camphoraceous aroma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Anti-inflammatory,bronchodilator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4487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Hardcover">
  <a:themeElements>
    <a:clrScheme name="Hardcover">
      <a:dk1>
        <a:sysClr val="windowText" lastClr="000000"/>
      </a:dk1>
      <a:lt1>
        <a:sysClr val="window" lastClr="FFFFFF"/>
      </a:lt1>
      <a:dk2>
        <a:srgbClr val="895D1D"/>
      </a:dk2>
      <a:lt2>
        <a:srgbClr val="ECE9C6"/>
      </a:lt2>
      <a:accent1>
        <a:srgbClr val="873624"/>
      </a:accent1>
      <a:accent2>
        <a:srgbClr val="D6862D"/>
      </a:accent2>
      <a:accent3>
        <a:srgbClr val="D0BE40"/>
      </a:accent3>
      <a:accent4>
        <a:srgbClr val="877F6C"/>
      </a:accent4>
      <a:accent5>
        <a:srgbClr val="972109"/>
      </a:accent5>
      <a:accent6>
        <a:srgbClr val="AEB795"/>
      </a:accent6>
      <a:hlink>
        <a:srgbClr val="CC9900"/>
      </a:hlink>
      <a:folHlink>
        <a:srgbClr val="B2B2B2"/>
      </a:folHlink>
    </a:clrScheme>
    <a:fontScheme name="Hardcover">
      <a:maj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궁서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Hardcover">
      <a:fillStyleLst>
        <a:solidFill>
          <a:schemeClr val="phClr"/>
        </a:solidFill>
        <a:solidFill>
          <a:schemeClr val="phClr">
            <a:tint val="68000"/>
            <a:shade val="94000"/>
            <a:satMod val="300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80000"/>
                <a:lumMod val="98000"/>
              </a:schemeClr>
            </a:gs>
            <a:gs pos="100000">
              <a:schemeClr val="phClr">
                <a:satMod val="130000"/>
              </a:schemeClr>
            </a:gs>
          </a:gsLst>
          <a:lin ang="5160000" scaled="0"/>
        </a:gradFill>
      </a:fillStyleLst>
      <a:lnStyleLst>
        <a:ln w="12700" cap="flat" cmpd="sng" algn="ctr">
          <a:solidFill>
            <a:schemeClr val="phClr">
              <a:shade val="90000"/>
              <a:lumMod val="90000"/>
            </a:schemeClr>
          </a:solidFill>
          <a:prstDash val="solid"/>
        </a:ln>
        <a:ln w="19050" cap="flat" cmpd="sng" algn="ctr">
          <a:solidFill>
            <a:schemeClr val="phClr">
              <a:shade val="75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12700" dir="5400000" rotWithShape="0">
              <a:srgbClr val="000000">
                <a:alpha val="1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6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400000"/>
            </a:lightRig>
          </a:scene3d>
          <a:sp3d>
            <a:bevelT w="25400" h="25400"/>
          </a:sp3d>
        </a:effectStyle>
      </a:effectStyleLst>
      <a:bgFillStyleLst>
        <a:solidFill>
          <a:schemeClr val="phClr">
            <a:tint val="96000"/>
            <a:lumMod val="11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3000"/>
                <a:shade val="20000"/>
              </a:schemeClr>
              <a:schemeClr val="phClr">
                <a:tint val="90000"/>
                <a:shade val="85000"/>
                <a:satMod val="115000"/>
              </a:schemeClr>
            </a:duotone>
          </a:blip>
          <a:tile tx="0" ty="0" sx="60000" sy="6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50000"/>
                <a:satMod val="340000"/>
                <a:lumMod val="40000"/>
              </a:schemeClr>
              <a:schemeClr val="phClr">
                <a:tint val="92000"/>
                <a:shade val="94000"/>
                <a:hueMod val="110000"/>
                <a:satMod val="236000"/>
                <a:lum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Hardcover</Template>
  <TotalTime>335</TotalTime>
  <Words>1411</Words>
  <Application>Microsoft Office PowerPoint</Application>
  <PresentationFormat>On-screen Show (4:3)</PresentationFormat>
  <Paragraphs>147</Paragraphs>
  <Slides>23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7" baseType="lpstr">
      <vt:lpstr>Arial</vt:lpstr>
      <vt:lpstr>Book Antiqua</vt:lpstr>
      <vt:lpstr>Wingdings</vt:lpstr>
      <vt:lpstr>Hardcover</vt:lpstr>
      <vt:lpstr>PowerPoint Presentation</vt:lpstr>
      <vt:lpstr>.</vt:lpstr>
      <vt:lpstr>Eucalyptus</vt:lpstr>
      <vt:lpstr>Contents</vt:lpstr>
      <vt:lpstr>Habitat</vt:lpstr>
      <vt:lpstr>Synonyms</vt:lpstr>
      <vt:lpstr>Cultivation</vt:lpstr>
      <vt:lpstr>Classification</vt:lpstr>
      <vt:lpstr>Eucalyptus oil(chemical costituents)</vt:lpstr>
      <vt:lpstr>Chemical constituents</vt:lpstr>
      <vt:lpstr>Formula</vt:lpstr>
      <vt:lpstr>Traditional uses</vt:lpstr>
      <vt:lpstr>Development and research</vt:lpstr>
      <vt:lpstr>Anti-Oxidant properties:</vt:lpstr>
      <vt:lpstr>Anti-inflammatory </vt:lpstr>
      <vt:lpstr>Cytotoxic features</vt:lpstr>
      <vt:lpstr>Toxicity</vt:lpstr>
      <vt:lpstr>Gastrointestinal effect</vt:lpstr>
      <vt:lpstr>Anti diabetic activity</vt:lpstr>
      <vt:lpstr>References</vt:lpstr>
      <vt:lpstr>Continue….</vt:lpstr>
      <vt:lpstr>.</vt:lpstr>
      <vt:lpstr>.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Grace</dc:creator>
  <cp:lastModifiedBy>MALIK YOUNAS IMRAN</cp:lastModifiedBy>
  <cp:revision>37</cp:revision>
  <dcterms:created xsi:type="dcterms:W3CDTF">2020-03-04T17:11:41Z</dcterms:created>
  <dcterms:modified xsi:type="dcterms:W3CDTF">2020-04-01T12:15:17Z</dcterms:modified>
</cp:coreProperties>
</file>